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35"/>
  </p:notesMasterIdLst>
  <p:handoutMasterIdLst>
    <p:handoutMasterId r:id="rId36"/>
  </p:handoutMasterIdLst>
  <p:sldIdLst>
    <p:sldId id="266" r:id="rId4"/>
    <p:sldId id="652" r:id="rId5"/>
    <p:sldId id="613" r:id="rId6"/>
    <p:sldId id="614" r:id="rId7"/>
    <p:sldId id="659" r:id="rId8"/>
    <p:sldId id="615" r:id="rId9"/>
    <p:sldId id="653" r:id="rId10"/>
    <p:sldId id="616" r:id="rId11"/>
    <p:sldId id="617" r:id="rId12"/>
    <p:sldId id="660" r:id="rId13"/>
    <p:sldId id="619" r:id="rId14"/>
    <p:sldId id="620" r:id="rId15"/>
    <p:sldId id="661" r:id="rId16"/>
    <p:sldId id="662" r:id="rId17"/>
    <p:sldId id="621" r:id="rId18"/>
    <p:sldId id="663" r:id="rId19"/>
    <p:sldId id="622" r:id="rId20"/>
    <p:sldId id="623" r:id="rId21"/>
    <p:sldId id="624" r:id="rId22"/>
    <p:sldId id="625" r:id="rId23"/>
    <p:sldId id="664" r:id="rId24"/>
    <p:sldId id="626" r:id="rId25"/>
    <p:sldId id="627" r:id="rId26"/>
    <p:sldId id="628" r:id="rId27"/>
    <p:sldId id="629" r:id="rId28"/>
    <p:sldId id="654" r:id="rId29"/>
    <p:sldId id="655" r:id="rId30"/>
    <p:sldId id="656" r:id="rId31"/>
    <p:sldId id="630" r:id="rId32"/>
    <p:sldId id="612" r:id="rId33"/>
    <p:sldId id="658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652"/>
            <p14:sldId id="613"/>
            <p14:sldId id="614"/>
            <p14:sldId id="659"/>
            <p14:sldId id="615"/>
            <p14:sldId id="653"/>
            <p14:sldId id="616"/>
            <p14:sldId id="617"/>
            <p14:sldId id="660"/>
            <p14:sldId id="619"/>
            <p14:sldId id="620"/>
            <p14:sldId id="661"/>
            <p14:sldId id="662"/>
            <p14:sldId id="621"/>
            <p14:sldId id="663"/>
            <p14:sldId id="622"/>
            <p14:sldId id="623"/>
            <p14:sldId id="624"/>
            <p14:sldId id="625"/>
            <p14:sldId id="664"/>
            <p14:sldId id="626"/>
            <p14:sldId id="627"/>
            <p14:sldId id="628"/>
            <p14:sldId id="629"/>
            <p14:sldId id="654"/>
            <p14:sldId id="655"/>
            <p14:sldId id="656"/>
            <p14:sldId id="630"/>
            <p14:sldId id="612"/>
            <p14:sldId id="6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62" autoAdjust="0"/>
    <p:restoredTop sz="85331" autoAdjust="0"/>
  </p:normalViewPr>
  <p:slideViewPr>
    <p:cSldViewPr snapToGrid="0" snapToObjects="1">
      <p:cViewPr varScale="1">
        <p:scale>
          <a:sx n="251" d="100"/>
          <a:sy n="251" d="100"/>
        </p:scale>
        <p:origin x="23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again, and welcome back.</a:t>
            </a:r>
          </a:p>
          <a:p>
            <a:endParaRPr lang="en-US" dirty="0"/>
          </a:p>
          <a:p>
            <a:r>
              <a:rPr lang="en-US" dirty="0"/>
              <a:t>In</a:t>
            </a:r>
            <a:r>
              <a:rPr lang="en-US" baseline="0" dirty="0"/>
              <a:t> this lesson, I want you to solve the problem of finding a set of axes that maximizes the projections of the original data.</a:t>
            </a:r>
          </a:p>
          <a:p>
            <a:endParaRPr lang="en-US" baseline="0" dirty="0"/>
          </a:p>
          <a:p>
            <a:r>
              <a:rPr lang="en-US" baseline="0" dirty="0"/>
              <a:t>This problem is also known as *principal component analysis.*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an</a:t>
            </a:r>
            <a:r>
              <a:rPr lang="en-US" baseline="0" dirty="0"/>
              <a:t> objective function that expresses this idea is the sum-of-squared projections: @TODO Show formula</a:t>
            </a:r>
          </a:p>
          <a:p>
            <a:endParaRPr lang="en-US" baseline="0" dirty="0"/>
          </a:p>
          <a:p>
            <a:r>
              <a:rPr lang="en-US" baseline="0" dirty="0"/>
              <a:t>J(phi) equals one-half phi-transpose times C times phi.</a:t>
            </a:r>
          </a:p>
          <a:p>
            <a:endParaRPr lang="en-US" baseline="0" dirty="0"/>
          </a:p>
          <a:p>
            <a:r>
              <a:rPr lang="en-US" baseline="0" dirty="0"/>
              <a:t>The one-half is for aesthetic reasons, as you’ll soon see.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34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 you maximize this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9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normalization is an important constraint to consider.</a:t>
            </a:r>
          </a:p>
          <a:p>
            <a:endParaRPr lang="en-US" dirty="0"/>
          </a:p>
          <a:p>
            <a:r>
              <a:rPr lang="en-US" dirty="0"/>
              <a:t>Let me rewrite it into an equivalent 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And, once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95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phi-transpose-phi equals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2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an *equality constraint* on the maximization problem, since we need some variable to be exactly equal to a specific value.</a:t>
            </a:r>
          </a:p>
          <a:p>
            <a:endParaRPr lang="en-US" baseline="0" dirty="0"/>
          </a:p>
          <a:p>
            <a:r>
              <a:rPr lang="en-US" baseline="0" dirty="0"/>
              <a:t>So how do we incorporate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43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There is a mathematical trick, known as the method of Lagrange multipliers.</a:t>
            </a:r>
          </a:p>
          <a:p>
            <a:endParaRPr lang="en-US" baseline="0" dirty="0"/>
          </a:p>
          <a:p>
            <a:r>
              <a:rPr lang="en-US" baseline="0" dirty="0"/>
              <a:t>Let’s see how it goes.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11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J-hat</a:t>
            </a:r>
            <a:r>
              <a:rPr lang="en-US" baseline="0" dirty="0"/>
              <a:t> of phi and lambda to be J of phi *plus* lambda over two times the quantity one minus phi-transpose-phi. @TODO Show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1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just like the original, except for this extra term. @TODO: Highlight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3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Lambda</a:t>
            </a:r>
            <a:r>
              <a:rPr lang="en-US" baseline="0" dirty="0"/>
              <a:t> is a dummy parameter, referred to as a Lagrange multiplier. @TODO: Highlight lambda, write term “</a:t>
            </a:r>
            <a:r>
              <a:rPr lang="en-US" baseline="0" dirty="0" err="1"/>
              <a:t>Langrange</a:t>
            </a:r>
            <a:r>
              <a:rPr lang="en-US" baseline="0" dirty="0"/>
              <a:t> multiplier”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You’ll see how it works soon, but for the moment, just consider it an additional parameter to optimize.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3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Solving the problem produces some axes, which are the *principal components.*</a:t>
            </a:r>
          </a:p>
          <a:p>
            <a:endParaRPr lang="en-US" baseline="0" dirty="0"/>
          </a:p>
          <a:p>
            <a:r>
              <a:rPr lang="en-US" baseline="0" dirty="0"/>
              <a:t>Once you’ve got them, you can compress original data by picking the number of principal components you want and projecting the original data onto them.</a:t>
            </a:r>
          </a:p>
          <a:p>
            <a:endParaRPr lang="en-US" baseline="0" dirty="0"/>
          </a:p>
          <a:p>
            <a:r>
              <a:rPr lang="en-US" baseline="0" dirty="0"/>
              <a:t>The results of the projection are a new, lower-dimensional approximation of the original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0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inner-part of the term is just another way</a:t>
            </a:r>
            <a:r>
              <a:rPr lang="en-US" baseline="0" dirty="0"/>
              <a:t> to express the original constraint. @TODO: Highlight/write</a:t>
            </a:r>
          </a:p>
          <a:p>
            <a:endParaRPr lang="en-US" dirty="0"/>
          </a:p>
          <a:p>
            <a:r>
              <a:rPr lang="en-US" dirty="0"/>
              <a:t>When it is satisfied, then it makes the term zero.</a:t>
            </a:r>
          </a:p>
          <a:p>
            <a:endParaRPr lang="en-US" dirty="0"/>
          </a:p>
          <a:p>
            <a:r>
              <a:rPr lang="en-US" dirty="0"/>
              <a:t>In that case, J-hat is equivalent to J and the specific value of “lambda” doesn’t otherwise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1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Lastly, there is the one-half.</a:t>
            </a:r>
          </a:p>
          <a:p>
            <a:endParaRPr lang="en-US" baseline="0" dirty="0"/>
          </a:p>
          <a:p>
            <a:r>
              <a:rPr lang="en-US" baseline="0" dirty="0"/>
              <a:t>It is a purely aesthetic constant to make the math look cleaner later on.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3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see what happens when you try to maximize this function.</a:t>
            </a:r>
            <a:r>
              <a:rPr lang="en-US" baseline="0" dirty="0"/>
              <a:t> @TODO: Clear screen? Write new optimization function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56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need to take the gradients with respect to the parameters, phi and lambda. @TODO: Show</a:t>
            </a:r>
          </a:p>
          <a:p>
            <a:endParaRPr lang="en-US" dirty="0"/>
          </a:p>
          <a:p>
            <a:r>
              <a:rPr lang="en-US" dirty="0"/>
              <a:t>Try to show these as an</a:t>
            </a:r>
            <a:r>
              <a:rPr lang="en-US" baseline="0" dirty="0"/>
              <a:t> exercise.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these to zero and solving yields the following computational problem: @TODO Show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54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hope these equations have a familiar form, from linear algebra.</a:t>
            </a:r>
          </a:p>
          <a:p>
            <a:endParaRPr lang="en-US" baseline="0" dirty="0"/>
          </a:p>
          <a:p>
            <a:r>
              <a:rPr lang="en-US" baseline="0" dirty="0"/>
              <a:t>They define an “eigenproblem.”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83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it, the resulting </a:t>
            </a:r>
            <a:r>
              <a:rPr lang="en-US" baseline="0" dirty="0"/>
              <a:t>phi is an eigenvector. @TODO: Show /write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17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Lambda is the corresponding eigenvalue. @TODO: Show, highlight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1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Together, phi and lambda form an *</a:t>
            </a:r>
            <a:r>
              <a:rPr lang="en-US" dirty="0" err="1"/>
              <a:t>eigenpair</a:t>
            </a:r>
            <a:r>
              <a:rPr lang="en-US" dirty="0"/>
              <a:t>.* @TODO: Show / highlight / write “</a:t>
            </a:r>
            <a:r>
              <a:rPr lang="en-US" dirty="0" err="1"/>
              <a:t>eigenpair</a:t>
            </a:r>
            <a:r>
              <a:rPr lang="en-US" dirty="0"/>
              <a:t>”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28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 second equation? @TODO: Highlight</a:t>
            </a:r>
          </a:p>
          <a:p>
            <a:endParaRPr lang="en-US" dirty="0"/>
          </a:p>
          <a:p>
            <a:r>
              <a:rPr lang="en-US" dirty="0"/>
              <a:t>It just expresses exactly the constraint</a:t>
            </a:r>
            <a:r>
              <a:rPr lang="en-US" baseline="0" dirty="0"/>
              <a:t> on phi, that it have unit length.</a:t>
            </a:r>
          </a:p>
          <a:p>
            <a:endParaRPr lang="en-US" baseline="0" dirty="0"/>
          </a:p>
          <a:p>
            <a:r>
              <a:rPr lang="en-US" baseline="0" dirty="0"/>
              <a:t>The standard eigenproblem seeks orthogonal vectors, so this equation is compatible with that requirement.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9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the idea of maximizing projections. @TODO: Show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9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Okay, you are making great progress toward developing an algorithm for compression!</a:t>
            </a:r>
          </a:p>
          <a:p>
            <a:endParaRPr lang="en-US" baseline="0" dirty="0"/>
          </a:p>
          <a:p>
            <a:r>
              <a:rPr lang="en-US" baseline="0" dirty="0"/>
              <a:t>A one-line summary is that the problem of finding a projection-maximizing axis reduces to an eigenproblem.</a:t>
            </a:r>
          </a:p>
          <a:p>
            <a:endParaRPr lang="en-US" baseline="0" dirty="0"/>
          </a:p>
          <a:p>
            <a:r>
              <a:rPr lang="en-US" baseline="0" dirty="0"/>
              <a:t>Think of “projection” as a way to reduce a dataset to a lower-dimensional representation that tries to preserve the “mass” of the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8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So, take a moment to review these notes and peek at the accompanying notebook, which will help reinforce what we just discussed.</a:t>
            </a:r>
          </a:p>
          <a:p>
            <a:endParaRPr lang="en-US" baseline="0" dirty="0"/>
          </a:p>
          <a:p>
            <a:r>
              <a:rPr lang="en-US" baseline="0" dirty="0"/>
              <a:t>And as always, happy studying and </a:t>
            </a:r>
            <a:r>
              <a:rPr lang="en-US" baseline="0"/>
              <a:t>coding!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5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given a data set, whose coordinates are stored in the data matrix, X. @TODO: Show</a:t>
            </a:r>
          </a:p>
          <a:p>
            <a:endParaRPr lang="en-US" dirty="0"/>
          </a:p>
          <a:p>
            <a:r>
              <a:rPr lang="en-US" dirty="0"/>
              <a:t>Assume these points are mean-centered.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these points are mean-centered. @TODO: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1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want to find an axis, phi.</a:t>
            </a:r>
            <a:r>
              <a:rPr lang="en-US" baseline="0" dirty="0"/>
              <a:t> @TODO: Draw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</a:t>
            </a:r>
            <a:r>
              <a:rPr lang="en-US" baseline="0" dirty="0"/>
              <a:t> phi </a:t>
            </a:r>
            <a:r>
              <a:rPr lang="en-US" dirty="0"/>
              <a:t>to be a unit vector,</a:t>
            </a:r>
            <a:r>
              <a:rPr lang="en-US" baseline="0" dirty="0"/>
              <a:t> which represents the axis. @TODO: Show length constraint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8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which phi do you want? @TODO: Draw projections</a:t>
            </a:r>
          </a:p>
          <a:p>
            <a:endParaRPr lang="en-US" dirty="0"/>
          </a:p>
          <a:p>
            <a:r>
              <a:rPr lang="en-US" dirty="0"/>
              <a:t>One idea is to maximize the projections of the original data</a:t>
            </a:r>
            <a:r>
              <a:rPr lang="en-US" baseline="0" dirty="0"/>
              <a:t> onto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25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C be the sample covariance matrix corresponding to this mean-centered data. @TODO: Show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54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Compression via PCA+SVD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E306C10-5CC4-4E7C-8685-0C2DE16B9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D277224-A55E-4A6F-BDF0-60426403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E3C07E-0137-4B1A-87E6-B91F45220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24F4C7-3CDC-4C2E-AD21-70560755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5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420803-7C89-4BBA-9BF1-6C527D6CA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40265D-1915-48DA-B927-77DC1DA7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39135E1-F822-4083-8F28-1B525A935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E0D4F28-2D37-484E-8D86-2C5A73186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82AE763-EFBA-4D4D-AC1E-3361A6B1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308F563-93AE-4908-9F5F-78F6F137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Compression via PCA+SVD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7802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292EA8F-FD60-4062-975D-AC38D3725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BB2BBB9-BFF7-4829-9CBC-4AA110056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556E728-CFD2-4A1B-919B-FB5D8079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9EA1317-6EC5-42ED-A215-0438F93A5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235678C-4795-49EC-AB29-742B14A6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876A33-25C0-4BF8-ADE6-21E68EC7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E95781B-72E8-4194-A0C1-253795816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F308AB-8BBB-4930-BE23-6D7783BF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E5AC600-84EA-4F1B-B9E6-7BE391DA6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064E03E-8928-45FF-9638-DCF8F2C44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FB23280-F8BA-46E3-BF9F-4BA04D164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3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46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44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627EF31-6EE4-48A0-B6E5-E22041A9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C215305-10BE-4AA6-AB5A-1EE961A8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9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9E1A9B7-4A89-4B0A-899D-845391CF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FA88ADB-F2B0-4660-99EC-E15ECEC27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91C1FC5-D264-46A0-9506-895FFC2D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49AE3BD-38C6-46D0-B327-92C9D336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6394"/>
      </p:ext>
    </p:extLst>
  </p:cSld>
  <p:clrMapOvr>
    <a:masterClrMapping/>
  </p:clrMapOvr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871</Words>
  <Application>Microsoft Macintosh PowerPoint</Application>
  <PresentationFormat>On-screen Show (16:9)</PresentationFormat>
  <Paragraphs>120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537</cp:revision>
  <dcterms:created xsi:type="dcterms:W3CDTF">2017-01-20T18:55:05Z</dcterms:created>
  <dcterms:modified xsi:type="dcterms:W3CDTF">2017-06-16T16:30:43Z</dcterms:modified>
</cp:coreProperties>
</file>